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1" r:id="rId2"/>
    <p:sldId id="302" r:id="rId3"/>
    <p:sldId id="296" r:id="rId4"/>
    <p:sldId id="297" r:id="rId5"/>
    <p:sldId id="303" r:id="rId6"/>
    <p:sldId id="298" r:id="rId7"/>
    <p:sldId id="304" r:id="rId8"/>
    <p:sldId id="305" r:id="rId9"/>
    <p:sldId id="306" r:id="rId10"/>
    <p:sldId id="299" r:id="rId11"/>
    <p:sldId id="307" r:id="rId12"/>
    <p:sldId id="312" r:id="rId13"/>
    <p:sldId id="313" r:id="rId14"/>
    <p:sldId id="314" r:id="rId15"/>
    <p:sldId id="309" r:id="rId16"/>
    <p:sldId id="308" r:id="rId17"/>
    <p:sldId id="300" r:id="rId18"/>
    <p:sldId id="301" r:id="rId19"/>
    <p:sldId id="269" r:id="rId20"/>
    <p:sldId id="315" r:id="rId21"/>
    <p:sldId id="29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3C47"/>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95470" autoAdjust="0"/>
  </p:normalViewPr>
  <p:slideViewPr>
    <p:cSldViewPr snapToGrid="0" snapToObjects="1">
      <p:cViewPr>
        <p:scale>
          <a:sx n="99" d="100"/>
          <a:sy n="99" d="100"/>
        </p:scale>
        <p:origin x="1656" y="144"/>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9" name="Rectangle 8"/>
          <p:cNvSpPr/>
          <p:nvPr/>
        </p:nvSpPr>
        <p:spPr>
          <a:xfrm>
            <a:off x="2375637" y="4038402"/>
            <a:ext cx="4683210" cy="2483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Can we compute sensitivity? (and fat tails)</a:t>
            </a:r>
          </a:p>
          <a:p>
            <a:pPr algn="ctr"/>
            <a:r>
              <a:rPr lang="en-US" dirty="0" smtClean="0">
                <a:solidFill>
                  <a:srgbClr val="FFFFFF"/>
                </a:solidFill>
              </a:rPr>
              <a:t>Somewhere talk about fat tail risk? </a:t>
            </a:r>
            <a:r>
              <a:rPr lang="en-US" dirty="0" smtClean="0">
                <a:solidFill>
                  <a:srgbClr val="FFFFFF"/>
                </a:solidFill>
                <a:sym typeface="Wingdings"/>
              </a:rPr>
              <a:t> maybe a way to mitigate those?</a:t>
            </a:r>
            <a:endParaRPr lang="en-US" dirty="0">
              <a:solidFill>
                <a:srgbClr val="FFFFFF"/>
              </a:solidFill>
            </a:endParaRPr>
          </a:p>
        </p:txBody>
      </p:sp>
      <p:sp>
        <p:nvSpPr>
          <p:cNvPr id="10" name="Rectangle 9"/>
          <p:cNvSpPr/>
          <p:nvPr/>
        </p:nvSpPr>
        <p:spPr>
          <a:xfrm>
            <a:off x="1962370" y="1410780"/>
            <a:ext cx="5509744" cy="3075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smtClean="0">
                <a:solidFill>
                  <a:srgbClr val="FFFFFF"/>
                </a:solidFill>
              </a:rPr>
              <a:t>To-Dos:</a:t>
            </a:r>
          </a:p>
          <a:p>
            <a:pPr marL="285750" indent="-285750" algn="ctr">
              <a:buFontTx/>
              <a:buChar char="-"/>
            </a:pPr>
            <a:r>
              <a:rPr lang="en-US" dirty="0" smtClean="0">
                <a:solidFill>
                  <a:srgbClr val="FFFFFF"/>
                </a:solidFill>
              </a:rPr>
              <a:t>Do distribution of utility function </a:t>
            </a:r>
            <a:r>
              <a:rPr lang="en-US" dirty="0" smtClean="0">
                <a:solidFill>
                  <a:srgbClr val="FFFFFF"/>
                </a:solidFill>
                <a:sym typeface="Wingdings"/>
              </a:rPr>
              <a:t> find a rationale for gamma and lambda</a:t>
            </a:r>
          </a:p>
          <a:p>
            <a:pPr marL="285750" indent="-285750" algn="ctr">
              <a:buFontTx/>
              <a:buChar char="-"/>
            </a:pPr>
            <a:r>
              <a:rPr lang="en-US" dirty="0" smtClean="0">
                <a:solidFill>
                  <a:srgbClr val="FFFFFF"/>
                </a:solidFill>
              </a:rPr>
              <a:t>Plot utility functions</a:t>
            </a:r>
          </a:p>
          <a:p>
            <a:pPr marL="285750" indent="-285750" algn="ctr">
              <a:buFontTx/>
              <a:buChar char="-"/>
            </a:pPr>
            <a:r>
              <a:rPr lang="en-US" dirty="0" smtClean="0">
                <a:solidFill>
                  <a:srgbClr val="FFFFFF"/>
                </a:solidFill>
              </a:rPr>
              <a:t>Find a way to maximize coverage ratio and utility function with </a:t>
            </a:r>
            <a:r>
              <a:rPr lang="en-US" dirty="0" err="1" smtClean="0">
                <a:solidFill>
                  <a:srgbClr val="FFFFFF"/>
                </a:solidFill>
              </a:rPr>
              <a:t>glidepaths</a:t>
            </a:r>
            <a:endParaRPr lang="en-US" dirty="0" smtClean="0">
              <a:solidFill>
                <a:srgbClr val="FFFFFF"/>
              </a:solidFill>
            </a:endParaRPr>
          </a:p>
          <a:p>
            <a:pPr marL="285750" indent="-285750" algn="ctr">
              <a:buFontTx/>
              <a:buChar char="-"/>
            </a:pPr>
            <a:r>
              <a:rPr lang="en-US" dirty="0" smtClean="0">
                <a:solidFill>
                  <a:srgbClr val="FFFFFF"/>
                </a:solidFill>
              </a:rPr>
              <a:t>Try to justify reason for forward-looking SORR </a:t>
            </a:r>
            <a:r>
              <a:rPr lang="en-US" dirty="0" smtClean="0">
                <a:solidFill>
                  <a:srgbClr val="FFFFFF"/>
                </a:solidFill>
                <a:sym typeface="Wingdings"/>
              </a:rPr>
              <a:t> maybe we should use backward-looking (?)</a:t>
            </a:r>
          </a:p>
        </p:txBody>
      </p:sp>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graphicFrame>
        <p:nvGraphicFramePr>
          <p:cNvPr id="3" name="Table 2"/>
          <p:cNvGraphicFramePr>
            <a:graphicFrameLocks noGrp="1"/>
          </p:cNvGraphicFramePr>
          <p:nvPr>
            <p:extLst>
              <p:ext uri="{D42A27DB-BD31-4B8C-83A1-F6EECF244321}">
                <p14:modId xmlns:p14="http://schemas.microsoft.com/office/powerpoint/2010/main" val="1064327294"/>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a:t>
                      </a:r>
                      <a:r>
                        <a:rPr lang="en-US" sz="1400" baseline="0" dirty="0" smtClean="0">
                          <a:solidFill>
                            <a:srgbClr val="FFFFFF"/>
                          </a:solidFill>
                        </a:rPr>
                        <a:t>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a:t>
                      </a:r>
                      <a:r>
                        <a:rPr lang="en-US" sz="1400" dirty="0" smtClean="0">
                          <a:solidFill>
                            <a:srgbClr val="FFFFFF"/>
                          </a:solidFill>
                        </a:rPr>
                        <a:t>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39669375"/>
              </p:ext>
            </p:extLst>
          </p:nvPr>
        </p:nvGraphicFramePr>
        <p:xfrm>
          <a:off x="342898" y="1667598"/>
          <a:ext cx="8444482" cy="3457624"/>
        </p:xfrm>
        <a:graphic>
          <a:graphicData uri="http://schemas.openxmlformats.org/drawingml/2006/table">
            <a:tbl>
              <a:tblPr firstRow="1" bandRow="1">
                <a:tableStyleId>{5C22544A-7EE6-4342-B048-85BDC9FD1C3A}</a:tableStyleId>
              </a:tblPr>
              <a:tblGrid>
                <a:gridCol w="2078330"/>
                <a:gridCol w="1591538"/>
                <a:gridCol w="1591538"/>
                <a:gridCol w="1591538"/>
                <a:gridCol w="1591538"/>
              </a:tblGrid>
              <a:tr h="29109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 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12.56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0.52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a:t>
            </a:r>
            <a:r>
              <a:rPr lang="en-US" sz="1800" dirty="0" smtClean="0"/>
              <a:t>=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20</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21</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18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𝑊𝑜𝑟𝑠𝑡</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𝑟𝑒𝑡𝑢𝑟𝑛𝑠</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𝑖𝑛</m:t>
                          </m:r>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𝑓𝑖𝑟𝑠𝑡</m:t>
                          </m:r>
                          <m:r>
                            <a:rPr lang="de-DE" b="0" i="1" smtClean="0">
                              <a:solidFill>
                                <a:srgbClr val="323C47"/>
                              </a:solidFill>
                              <a:latin typeface="Cambria Math" panose="02040503050406030204" pitchFamily="18" charset="0"/>
                            </a:rPr>
                            <m:t> 10 </m:t>
                          </m:r>
                          <m:r>
                            <a:rPr lang="de-DE" b="0" i="1" smtClean="0">
                              <a:solidFill>
                                <a:srgbClr val="323C47"/>
                              </a:solidFill>
                              <a:latin typeface="Cambria Math" panose="02040503050406030204" pitchFamily="18" charset="0"/>
                            </a:rPr>
                            <m:t>𝑦𝑒𝑎𝑟𝑠</m:t>
                          </m:r>
                        </m:num>
                        <m:den>
                          <m:r>
                            <a:rPr lang="de-DE" b="0" i="1" smtClean="0">
                              <a:solidFill>
                                <a:srgbClr val="323C47"/>
                              </a:solidFill>
                              <a:latin typeface="Cambria Math" panose="02040503050406030204" pitchFamily="18" charset="0"/>
                            </a:rPr>
                            <m:t># </m:t>
                          </m:r>
                          <m:r>
                            <a:rPr lang="de-DE" b="0" i="1" smtClean="0">
                              <a:solidFill>
                                <a:srgbClr val="323C47"/>
                              </a:solidFill>
                              <a:latin typeface="Cambria Math" panose="02040503050406030204" pitchFamily="18" charset="0"/>
                            </a:rPr>
                            <m:t>𝑇𝑜𝑡𝑎𝑙</m:t>
                          </m:r>
                          <m:r>
                            <a:rPr lang="de-DE" b="0" i="1" smtClean="0">
                              <a:solidFill>
                                <a:srgbClr val="323C47"/>
                              </a:solidFill>
                              <a:latin typeface="Cambria Math" panose="02040503050406030204" pitchFamily="18" charset="0"/>
                            </a:rPr>
                            <m:t> </m:t>
                          </m:r>
                          <m:r>
                            <a:rPr lang="de-DE" b="0" i="1" smtClean="0">
                              <a:solidFill>
                                <a:srgbClr val="323C47"/>
                              </a:solidFill>
                              <a:latin typeface="Cambria Math" charset="0"/>
                            </a:rPr>
                            <m:t>𝑡𝑜𝑡𝑎𝑙</m:t>
                          </m:r>
                          <m:r>
                            <a:rPr lang="de-DE" b="0" i="1" smtClean="0">
                              <a:solidFill>
                                <a:srgbClr val="323C47"/>
                              </a:solidFill>
                              <a:latin typeface="Cambria Math" charset="0"/>
                            </a:rPr>
                            <m:t> </m:t>
                          </m:r>
                          <m:r>
                            <a:rPr lang="de-DE" b="0" i="1" smtClean="0">
                              <a:solidFill>
                                <a:srgbClr val="323C47"/>
                              </a:solidFill>
                              <a:latin typeface="Cambria Math" charset="0"/>
                            </a:rPr>
                            <m:t>𝑏𝑎𝑑</m:t>
                          </m:r>
                          <m:r>
                            <a:rPr lang="de-DE" b="0" i="1" smtClean="0">
                              <a:solidFill>
                                <a:srgbClr val="323C47"/>
                              </a:solidFill>
                              <a:latin typeface="Cambria Math" charset="0"/>
                            </a:rPr>
                            <m:t> </m:t>
                          </m:r>
                          <m:r>
                            <a:rPr lang="de-DE" b="0" i="1" smtClean="0">
                              <a:solidFill>
                                <a:srgbClr val="323C47"/>
                              </a:solidFill>
                              <a:latin typeface="Cambria Math" charset="0"/>
                            </a:rPr>
                            <m:t>𝑟𝑒𝑡𝑢𝑟𝑛𝑠</m:t>
                          </m:r>
                          <m:r>
                            <a:rPr lang="de-DE" b="0" i="1" smtClean="0">
                              <a:solidFill>
                                <a:srgbClr val="323C47"/>
                              </a:solidFill>
                              <a:latin typeface="Cambria Math" charset="0"/>
                            </a:rPr>
                            <m:t> </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18952"/>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192624"/>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1" name="Rectangle 10"/>
          <p:cNvSpPr/>
          <p:nvPr/>
        </p:nvSpPr>
        <p:spPr>
          <a:xfrm>
            <a:off x="2942348" y="2120301"/>
            <a:ext cx="3259303" cy="99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FF"/>
                </a:solidFill>
              </a:rPr>
              <a:t>Bad return </a:t>
            </a:r>
            <a:r>
              <a:rPr lang="en-US" smtClean="0">
                <a:solidFill>
                  <a:srgbClr val="FFFFFF"/>
                </a:solidFill>
                <a:sym typeface="Wingdings"/>
              </a:rPr>
              <a:t> wording change</a:t>
            </a:r>
            <a:endParaRPr lang="en-US" dirty="0">
              <a:solidFill>
                <a:srgbClr val="FFFFFF"/>
              </a:solidFill>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4562731"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4562731"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3803934"/>
                <a:ext cx="4562731" cy="830997"/>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3803934"/>
                <a:ext cx="4562731" cy="830997"/>
              </a:xfrm>
              <a:prstGeom prst="rect">
                <a:avLst/>
              </a:prstGeom>
              <a:blipFill rotWithShape="0">
                <a:blip r:embed="rId3"/>
                <a:stretch>
                  <a:fillRect l="-668" t="-2206" b="-8824"/>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488925" y="2362531"/>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mc:AlternateContent xmlns:mc="http://schemas.openxmlformats.org/markup-compatibility/2006" xmlns:a14="http://schemas.microsoft.com/office/drawing/2010/main">
        <mc:Choice Requires="a14">
          <p:sp>
            <p:nvSpPr>
              <p:cNvPr id="12" name="TextBox 11"/>
              <p:cNvSpPr txBox="1"/>
              <p:nvPr/>
            </p:nvSpPr>
            <p:spPr>
              <a:xfrm>
                <a:off x="342900" y="4706154"/>
                <a:ext cx="4562731"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2900" y="4706154"/>
                <a:ext cx="4562731" cy="610936"/>
              </a:xfrm>
              <a:prstGeom prst="rect">
                <a:avLst/>
              </a:prstGeom>
              <a:blipFill rotWithShape="0">
                <a:blip r:embed="rId4"/>
                <a:stretch>
                  <a:fillRect/>
                </a:stretch>
              </a:blipFill>
            </p:spPr>
            <p:txBody>
              <a:bodyPr/>
              <a:lstStyle/>
              <a:p>
                <a:r>
                  <a:rPr lang="en-US">
                    <a:noFill/>
                  </a:rPr>
                  <a:t> </a:t>
                </a:r>
              </a:p>
            </p:txBody>
          </p:sp>
        </mc:Fallback>
      </mc:AlternateContent>
      <p:sp>
        <p:nvSpPr>
          <p:cNvPr id="13" name="TextBox 12"/>
          <p:cNvSpPr txBox="1"/>
          <p:nvPr/>
        </p:nvSpPr>
        <p:spPr>
          <a:xfrm>
            <a:off x="342900" y="5365830"/>
            <a:ext cx="4562731" cy="830997"/>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smtClean="0">
                <a:solidFill>
                  <a:srgbClr val="1B202F"/>
                </a:solidFill>
                <a:latin typeface="Arial" charset="0"/>
              </a:rPr>
              <a:t>(1)</a:t>
            </a:r>
            <a:endParaRPr lang="en-US" sz="1000" dirty="0" smtClean="0">
              <a:solidFill>
                <a:srgbClr val="1B202F"/>
              </a:solidFill>
              <a:latin typeface="Arial"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783" y="2392524"/>
            <a:ext cx="4005935" cy="2636935"/>
          </a:xfrm>
          <a:prstGeom prst="rect">
            <a:avLst/>
          </a:prstGeom>
        </p:spPr>
      </p:pic>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1227</TotalTime>
  <Words>895</Words>
  <Application>Microsoft Macintosh PowerPoint</Application>
  <PresentationFormat>On-screen Show (4:3)</PresentationFormat>
  <Paragraphs>190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136</cp:revision>
  <dcterms:created xsi:type="dcterms:W3CDTF">2017-11-09T02:03:55Z</dcterms:created>
  <dcterms:modified xsi:type="dcterms:W3CDTF">2018-11-28T01:53:50Z</dcterms:modified>
</cp:coreProperties>
</file>